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r>
              <a:rPr lang="ko-KR" altLang="en-US" dirty="0" smtClean="0"/>
              <a:t>지구화학을 위한 열역학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열역학 </a:t>
            </a:r>
            <a:r>
              <a:rPr lang="en-US" altLang="ko-KR" dirty="0" smtClean="0"/>
              <a:t>(</a:t>
            </a:r>
            <a:r>
              <a:rPr lang="en-US" altLang="ko-KR" dirty="0" smtClean="0"/>
              <a:t>Thermodynamics)?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Therma</a:t>
            </a:r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열</a:t>
            </a:r>
            <a:r>
              <a:rPr lang="en-US" altLang="ko-KR" dirty="0" smtClean="0"/>
              <a:t>) </a:t>
            </a:r>
            <a:r>
              <a:rPr lang="en-US" altLang="ko-KR" dirty="0" smtClean="0"/>
              <a:t>+ Dynamics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동력학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열</a:t>
            </a:r>
            <a:r>
              <a:rPr lang="en-US" altLang="ko-KR" dirty="0" smtClean="0"/>
              <a:t>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에너지</a:t>
            </a:r>
            <a:r>
              <a:rPr lang="en-US" altLang="ko-KR" dirty="0" smtClean="0"/>
              <a:t> </a:t>
            </a:r>
            <a:r>
              <a:rPr lang="en-US" altLang="ko-KR" dirty="0" smtClean="0"/>
              <a:t>(1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law?)</a:t>
            </a:r>
          </a:p>
          <a:p>
            <a:pPr lvl="1"/>
            <a:r>
              <a:rPr lang="en-US" altLang="ko-KR" dirty="0" smtClean="0"/>
              <a:t>Wiki: </a:t>
            </a:r>
            <a:r>
              <a:rPr lang="ko-KR" altLang="en-US" dirty="0" smtClean="0"/>
              <a:t>열 및 다른 종류의 에너지와 일에 대해 다루는 물리과학의 한 분야</a:t>
            </a:r>
            <a:endParaRPr lang="en-US" altLang="ko-KR" dirty="0" smtClean="0"/>
          </a:p>
          <a:p>
            <a:pPr lvl="1"/>
            <a:r>
              <a:rPr lang="ko-KR" altLang="en-US" dirty="0"/>
              <a:t>정</a:t>
            </a:r>
            <a:r>
              <a:rPr lang="ko-KR" altLang="en-US" dirty="0" smtClean="0"/>
              <a:t>의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에너지를 통해 시스템의 궁극적인 안정 상태를 기술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예측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하는 학문 분야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반응속도론</a:t>
            </a:r>
            <a:r>
              <a:rPr lang="en-US" altLang="ko-KR" dirty="0" smtClean="0"/>
              <a:t>(</a:t>
            </a:r>
            <a:r>
              <a:rPr lang="en-US" altLang="ko-KR" dirty="0" smtClean="0"/>
              <a:t>Kinetics)?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Wiki: </a:t>
            </a:r>
            <a:r>
              <a:rPr lang="ko-KR" altLang="en-US" dirty="0" smtClean="0"/>
              <a:t>화학 반응 속도를 연구하는 학문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Definition: </a:t>
            </a:r>
            <a:r>
              <a:rPr lang="ko-KR" altLang="en-US" dirty="0" smtClean="0"/>
              <a:t>화학 반응의 속도와 경로를 다루는 학문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만일 무한대의 시간이 주어지면 반응속도론이 예측하는 것과 열역학이 예측하는 것이 같아야 한다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열역학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반응속도론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장점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열역학</a:t>
            </a:r>
            <a:r>
              <a:rPr lang="en-US" altLang="ko-KR" dirty="0" smtClean="0"/>
              <a:t>: </a:t>
            </a:r>
            <a:r>
              <a:rPr lang="ko-KR" altLang="en-US" dirty="0" smtClean="0"/>
              <a:t>단순하고 쉽다</a:t>
            </a:r>
            <a:r>
              <a:rPr lang="en-US" altLang="ko-KR" dirty="0" smtClean="0"/>
              <a:t>, DB</a:t>
            </a:r>
            <a:r>
              <a:rPr lang="ko-KR" altLang="en-US" dirty="0" smtClean="0"/>
              <a:t>가 잘 갖춰져 있다</a:t>
            </a:r>
            <a:r>
              <a:rPr lang="en-US" altLang="ko-KR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많은 양의 데이터 축적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반응속도론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속도 뿐만 아니라 단계 및 경로 등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과정을 자세히 기술할 수 있다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단점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열역학</a:t>
            </a:r>
            <a:r>
              <a:rPr lang="en-US" altLang="ko-KR" dirty="0" smtClean="0"/>
              <a:t>: </a:t>
            </a:r>
            <a:r>
              <a:rPr lang="ko-KR" altLang="en-US" dirty="0" smtClean="0"/>
              <a:t>경로</a:t>
            </a:r>
            <a:r>
              <a:rPr lang="en-US" altLang="ko-KR" dirty="0" smtClean="0"/>
              <a:t>(</a:t>
            </a:r>
            <a:r>
              <a:rPr lang="ko-KR" altLang="en-US" dirty="0" smtClean="0"/>
              <a:t>메커니즘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대해 </a:t>
            </a:r>
            <a:r>
              <a:rPr lang="ko-KR" altLang="en-US" dirty="0" smtClean="0"/>
              <a:t>알 수 없다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준안정</a:t>
            </a:r>
            <a:r>
              <a:rPr lang="ko-KR" altLang="en-US" dirty="0" smtClean="0"/>
              <a:t> 상태를 인지하지 못한다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반응속도론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계산이 어렵다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인수들에 대한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자료 축적이 상대적으로 적다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dirty="0" smtClean="0"/>
              <a:t>용어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시스템</a:t>
            </a:r>
            <a:r>
              <a:rPr lang="en-US" altLang="ko-KR" dirty="0" smtClean="0"/>
              <a:t>(System): </a:t>
            </a:r>
            <a:r>
              <a:rPr lang="ko-KR" altLang="en-US" dirty="0" smtClean="0"/>
              <a:t>관심 대상인 우주의 한 부분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열린</a:t>
            </a:r>
            <a:r>
              <a:rPr lang="en-US" altLang="ko-KR" dirty="0" smtClean="0"/>
              <a:t>-: </a:t>
            </a:r>
            <a:r>
              <a:rPr lang="ko-KR" altLang="en-US" dirty="0" smtClean="0"/>
              <a:t>외부와 물질 및 에너지 모두 교류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닫힌</a:t>
            </a:r>
            <a:r>
              <a:rPr lang="en-US" altLang="ko-KR" dirty="0" smtClean="0"/>
              <a:t>-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외부와 에너지만 교류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고립</a:t>
            </a:r>
            <a:r>
              <a:rPr lang="en-US" altLang="ko-KR" dirty="0" smtClean="0"/>
              <a:t>-: </a:t>
            </a:r>
            <a:r>
              <a:rPr lang="ko-KR" altLang="en-US" dirty="0" smtClean="0"/>
              <a:t>외부와 교류 없음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패러미터</a:t>
            </a:r>
            <a:r>
              <a:rPr lang="en-US" altLang="ko-KR" dirty="0" smtClean="0"/>
              <a:t>(</a:t>
            </a:r>
            <a:r>
              <a:rPr lang="en-US" altLang="ko-KR" dirty="0" smtClean="0"/>
              <a:t>Parameter): </a:t>
            </a:r>
            <a:r>
              <a:rPr lang="ko-KR" altLang="en-US" dirty="0" smtClean="0"/>
              <a:t>시스템의 상태를 결정하는 변수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가변</a:t>
            </a:r>
            <a:r>
              <a:rPr lang="en-US" altLang="ko-KR" dirty="0" smtClean="0"/>
              <a:t>- (extensive-): </a:t>
            </a:r>
            <a:r>
              <a:rPr lang="ko-KR" altLang="en-US" dirty="0" smtClean="0"/>
              <a:t>시스템의 크기에 따라 변하는 </a:t>
            </a:r>
            <a:r>
              <a:rPr lang="ko-KR" altLang="en-US" dirty="0" err="1" smtClean="0"/>
              <a:t>패러미터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불변</a:t>
            </a:r>
            <a:r>
              <a:rPr lang="en-US" altLang="ko-KR" dirty="0" smtClean="0"/>
              <a:t>- (intensive-): </a:t>
            </a:r>
            <a:r>
              <a:rPr lang="ko-KR" altLang="en-US" dirty="0" smtClean="0"/>
              <a:t>시스템의 크기에 따라 변하지 않는 </a:t>
            </a:r>
            <a:r>
              <a:rPr lang="ko-KR" altLang="en-US" dirty="0" err="1" smtClean="0"/>
              <a:t>패러미터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함수</a:t>
            </a:r>
            <a:r>
              <a:rPr lang="en-US" altLang="ko-KR" dirty="0" smtClean="0"/>
              <a:t>(Function):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경로가변</a:t>
            </a:r>
            <a:r>
              <a:rPr lang="en-US" altLang="ko-KR" dirty="0" smtClean="0"/>
              <a:t>- (path dependent-): </a:t>
            </a:r>
            <a:r>
              <a:rPr lang="ko-KR" altLang="en-US" dirty="0" smtClean="0"/>
              <a:t>경로에 따라 값이 다른 함수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경로불변</a:t>
            </a:r>
            <a:r>
              <a:rPr lang="en-US" altLang="ko-KR" dirty="0" smtClean="0"/>
              <a:t>- (p</a:t>
            </a:r>
            <a:r>
              <a:rPr lang="en-US" altLang="ko-KR" dirty="0" smtClean="0"/>
              <a:t>ath independent-) (state-): </a:t>
            </a:r>
            <a:r>
              <a:rPr lang="ko-KR" altLang="en-US" dirty="0" smtClean="0"/>
              <a:t>경로에 상관 없이 초기</a:t>
            </a:r>
            <a:r>
              <a:rPr lang="en-US" altLang="ko-KR" dirty="0" smtClean="0"/>
              <a:t>/</a:t>
            </a:r>
            <a:r>
              <a:rPr lang="ko-KR" altLang="en-US" dirty="0" smtClean="0"/>
              <a:t>최종 구간에 대해 값이 일정한 함수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orearth.net/lecture/geochem/gchem_intro/ch03/sys_ty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8496944" cy="18722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484784"/>
            <a:ext cx="328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Types of thermodynamic system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시간에 </a:t>
            </a:r>
            <a:r>
              <a:rPr lang="ko-KR" altLang="en-US" dirty="0" smtClean="0"/>
              <a:t>따른 시스템의 상태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변이</a:t>
            </a:r>
            <a:r>
              <a:rPr lang="en-US" altLang="ko-KR" dirty="0" smtClean="0"/>
              <a:t>(</a:t>
            </a:r>
            <a:r>
              <a:rPr lang="ko-KR" altLang="en-US" dirty="0" smtClean="0"/>
              <a:t>천이</a:t>
            </a:r>
            <a:r>
              <a:rPr lang="en-US" altLang="ko-KR" dirty="0" smtClean="0"/>
              <a:t>)transient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시간에 따라 변함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정상 </a:t>
            </a:r>
            <a:r>
              <a:rPr lang="en-US" altLang="ko-KR" dirty="0" smtClean="0"/>
              <a:t>-, </a:t>
            </a:r>
            <a:r>
              <a:rPr lang="ko-KR" altLang="en-US" dirty="0" smtClean="0"/>
              <a:t>유지</a:t>
            </a:r>
            <a:r>
              <a:rPr lang="en-US" altLang="ko-KR" dirty="0" smtClean="0"/>
              <a:t>- (steady-): </a:t>
            </a:r>
            <a:r>
              <a:rPr lang="ko-KR" altLang="en-US" dirty="0" smtClean="0"/>
              <a:t>불안정한 채로 상태 유지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일시적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평형 </a:t>
            </a:r>
            <a:r>
              <a:rPr lang="en-US" altLang="ko-KR" dirty="0" smtClean="0"/>
              <a:t>(e</a:t>
            </a:r>
            <a:r>
              <a:rPr lang="en-US" altLang="ko-KR" dirty="0" smtClean="0"/>
              <a:t>quilibrium): </a:t>
            </a:r>
            <a:r>
              <a:rPr lang="ko-KR" altLang="en-US" dirty="0" smtClean="0"/>
              <a:t>안정하게 상태 유지</a:t>
            </a:r>
            <a:r>
              <a:rPr lang="en-US" altLang="ko-KR" dirty="0" smtClean="0"/>
              <a:t>,  </a:t>
            </a:r>
            <a:r>
              <a:rPr lang="ko-KR" altLang="en-US" dirty="0" smtClean="0"/>
              <a:t>겉보기 변화 없음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980728"/>
            <a:ext cx="213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States of the system</a:t>
            </a:r>
            <a:endParaRPr lang="ko-KR" altLang="en-US" dirty="0"/>
          </a:p>
        </p:txBody>
      </p:sp>
      <p:pic>
        <p:nvPicPr>
          <p:cNvPr id="35842" name="Picture 2" descr="http://www.korearth.net/lecture/geochem/gchem_intro/ch03/sys_st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645" y="1700808"/>
            <a:ext cx="6752536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상</a:t>
            </a:r>
            <a:r>
              <a:rPr lang="en-US" altLang="ko-KR" dirty="0" smtClean="0"/>
              <a:t>(p</a:t>
            </a:r>
            <a:r>
              <a:rPr lang="en-US" altLang="ko-KR" dirty="0" smtClean="0"/>
              <a:t>hase), </a:t>
            </a:r>
            <a:r>
              <a:rPr lang="ko-KR" altLang="en-US" dirty="0" smtClean="0"/>
              <a:t>성분</a:t>
            </a:r>
            <a:r>
              <a:rPr lang="en-US" altLang="ko-KR" dirty="0" smtClean="0"/>
              <a:t>(</a:t>
            </a:r>
            <a:r>
              <a:rPr lang="en-US" altLang="ko-KR" dirty="0" smtClean="0"/>
              <a:t>component), </a:t>
            </a:r>
            <a:r>
              <a:rPr lang="ko-KR" altLang="en-US" dirty="0" smtClean="0"/>
              <a:t>상률</a:t>
            </a:r>
            <a:r>
              <a:rPr lang="en-US" altLang="ko-KR" dirty="0" smtClean="0"/>
              <a:t>(phase rule)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상 </a:t>
            </a:r>
            <a:r>
              <a:rPr lang="en-US" altLang="ko-KR" dirty="0" smtClean="0"/>
              <a:t>Phase </a:t>
            </a:r>
            <a:r>
              <a:rPr lang="en-US" altLang="ko-KR" dirty="0" smtClean="0"/>
              <a:t>(P): </a:t>
            </a:r>
            <a:r>
              <a:rPr lang="ko-KR" altLang="en-US" dirty="0" err="1" smtClean="0"/>
              <a:t>균질한</a:t>
            </a:r>
            <a:r>
              <a:rPr lang="ko-KR" altLang="en-US" dirty="0" smtClean="0"/>
              <a:t> 물리화학적 성질을 갖는 시스템의 부분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기계적으로 분리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성분 </a:t>
            </a:r>
            <a:r>
              <a:rPr lang="en-US" altLang="ko-KR" dirty="0" smtClean="0"/>
              <a:t>Components </a:t>
            </a:r>
            <a:r>
              <a:rPr lang="en-US" altLang="ko-KR" dirty="0" smtClean="0"/>
              <a:t>(C): </a:t>
            </a:r>
            <a:r>
              <a:rPr lang="ko-KR" altLang="en-US" dirty="0" smtClean="0"/>
              <a:t>최소 수의 그들 간의 조합으로 시스템 내 모든 상의 화학 조성을 표시할 수 있는 연산자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화학식</a:t>
            </a:r>
            <a:r>
              <a:rPr lang="en-US" altLang="ko-KR" dirty="0" smtClean="0"/>
              <a:t>?)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자유도 </a:t>
            </a:r>
            <a:r>
              <a:rPr lang="en-US" altLang="ko-KR" dirty="0" smtClean="0"/>
              <a:t>Degree </a:t>
            </a:r>
            <a:r>
              <a:rPr lang="en-US" altLang="ko-KR" dirty="0" smtClean="0"/>
              <a:t>of freedom (F): </a:t>
            </a:r>
            <a:r>
              <a:rPr lang="ko-KR" altLang="en-US" dirty="0" smtClean="0"/>
              <a:t>시스템의 상태를 정확히 나타내기 위해 정해줘야 할 변수 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상률 </a:t>
            </a:r>
            <a:r>
              <a:rPr lang="en-US" altLang="ko-KR" dirty="0" smtClean="0"/>
              <a:t>Gibbs </a:t>
            </a:r>
            <a:r>
              <a:rPr lang="en-US" altLang="ko-KR" dirty="0" smtClean="0"/>
              <a:t>phase rule: P + F = C + 2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math.nyu.edu/~gladish/teaching/eao/water-phase-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19"/>
            <a:ext cx="5688632" cy="53164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404664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Phase diagram of water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843808" y="623731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http://math.nyu.edu/~gladish/teaching/eao/week2.html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1772816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Divariant</a:t>
            </a:r>
            <a:r>
              <a:rPr lang="en-US" altLang="ko-KR" dirty="0" smtClean="0"/>
              <a:t> field, F=2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2780928"/>
            <a:ext cx="21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Univariant</a:t>
            </a:r>
            <a:r>
              <a:rPr lang="en-US" altLang="ko-KR" dirty="0" smtClean="0"/>
              <a:t> curve, F=1</a:t>
            </a:r>
            <a:endParaRPr lang="ko-KR" altLang="en-US" dirty="0"/>
          </a:p>
        </p:txBody>
      </p:sp>
      <p:cxnSp>
        <p:nvCxnSpPr>
          <p:cNvPr id="11" name="직선 화살표 연결선 10"/>
          <p:cNvCxnSpPr>
            <a:stCxn id="7" idx="1"/>
          </p:cNvCxnSpPr>
          <p:nvPr/>
        </p:nvCxnSpPr>
        <p:spPr>
          <a:xfrm flipH="1">
            <a:off x="6444208" y="2965594"/>
            <a:ext cx="576064" cy="108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11760" y="4149080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Invariant point, F=0</a:t>
            </a:r>
            <a:endParaRPr lang="ko-KR" altLang="en-US" dirty="0"/>
          </a:p>
        </p:txBody>
      </p:sp>
      <p:cxnSp>
        <p:nvCxnSpPr>
          <p:cNvPr id="14" name="직선 화살표 연결선 13"/>
          <p:cNvCxnSpPr/>
          <p:nvPr/>
        </p:nvCxnSpPr>
        <p:spPr>
          <a:xfrm flipV="1">
            <a:off x="4499992" y="4293096"/>
            <a:ext cx="504056" cy="720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785</TotalTime>
  <Words>393</Words>
  <Application>Microsoft Office PowerPoint</Application>
  <PresentationFormat>화면 슬라이드 쇼(4:3)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모듈</vt:lpstr>
      <vt:lpstr>Ch.3. 지구화학을 위한 열역학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85</cp:revision>
  <dcterms:created xsi:type="dcterms:W3CDTF">2012-03-04T11:34:30Z</dcterms:created>
  <dcterms:modified xsi:type="dcterms:W3CDTF">2015-04-08T06:10:17Z</dcterms:modified>
</cp:coreProperties>
</file>